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14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45"/>
  </p:notesMasterIdLst>
  <p:handoutMasterIdLst>
    <p:handoutMasterId r:id="rId46"/>
  </p:handoutMasterIdLst>
  <p:sldIdLst>
    <p:sldId id="280" r:id="rId2"/>
    <p:sldId id="268" r:id="rId3"/>
    <p:sldId id="269" r:id="rId4"/>
    <p:sldId id="281" r:id="rId5"/>
    <p:sldId id="282" r:id="rId6"/>
    <p:sldId id="283" r:id="rId7"/>
    <p:sldId id="271" r:id="rId8"/>
    <p:sldId id="272" r:id="rId9"/>
    <p:sldId id="284" r:id="rId10"/>
    <p:sldId id="285" r:id="rId11"/>
    <p:sldId id="317" r:id="rId12"/>
    <p:sldId id="273" r:id="rId13"/>
    <p:sldId id="274" r:id="rId14"/>
    <p:sldId id="275" r:id="rId15"/>
    <p:sldId id="276" r:id="rId16"/>
    <p:sldId id="320" r:id="rId17"/>
    <p:sldId id="286" r:id="rId18"/>
    <p:sldId id="287" r:id="rId19"/>
    <p:sldId id="304" r:id="rId20"/>
    <p:sldId id="305" r:id="rId21"/>
    <p:sldId id="318" r:id="rId22"/>
    <p:sldId id="306" r:id="rId23"/>
    <p:sldId id="319" r:id="rId24"/>
    <p:sldId id="307" r:id="rId25"/>
    <p:sldId id="308" r:id="rId26"/>
    <p:sldId id="293" r:id="rId27"/>
    <p:sldId id="294" r:id="rId28"/>
    <p:sldId id="295" r:id="rId29"/>
    <p:sldId id="309" r:id="rId30"/>
    <p:sldId id="310" r:id="rId31"/>
    <p:sldId id="311" r:id="rId32"/>
    <p:sldId id="321" r:id="rId33"/>
    <p:sldId id="296" r:id="rId34"/>
    <p:sldId id="297" r:id="rId35"/>
    <p:sldId id="298" r:id="rId36"/>
    <p:sldId id="316" r:id="rId37"/>
    <p:sldId id="300" r:id="rId38"/>
    <p:sldId id="301" r:id="rId39"/>
    <p:sldId id="315" r:id="rId40"/>
    <p:sldId id="303" r:id="rId41"/>
    <p:sldId id="322" r:id="rId42"/>
    <p:sldId id="302" r:id="rId43"/>
    <p:sldId id="314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utive Mono" panose="020B0604020202020204" charset="0"/>
      <p:regular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Open Sans SemiBold" panose="020B0706030804020204" pitchFamily="34" charset="0"/>
      <p:bold r:id="rId56"/>
      <p:boldItalic r:id="rId57"/>
    </p:embeddedFont>
    <p:embeddedFont>
      <p:font typeface="Roboto Mono" pitchFamily="2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45545F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65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DA35F-9E58-5D40-92C1-D8C7631003B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3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4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32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3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331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95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67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3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35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06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1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04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6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83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7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7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3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123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7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8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44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1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0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936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Basic Linux Tasks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the Linux Design Philosophy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Enter Shell Commands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 Help with Linux</a:t>
            </a:r>
          </a:p>
        </p:txBody>
      </p:sp>
    </p:spTree>
    <p:extLst>
      <p:ext uri="{BB962C8B-B14F-4D97-AF65-F5344CB8AC3E}">
        <p14:creationId xmlns:p14="http://schemas.microsoft.com/office/powerpoint/2010/main" val="129843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EB61-CF6A-4C8B-B57D-48EDAC01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706E8-759C-49F2-8514-C3FA5F723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BF0396-658F-4320-8A64-F09A9BA6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FOSS nature promotes transparency.</a:t>
            </a:r>
          </a:p>
          <a:p>
            <a:r>
              <a:rPr lang="en-US" dirty="0"/>
              <a:t>Design emphasizes simplicity and modularity.</a:t>
            </a:r>
          </a:p>
          <a:p>
            <a:r>
              <a:rPr lang="en-US" dirty="0"/>
              <a:t>Highly customizable.</a:t>
            </a:r>
          </a:p>
          <a:p>
            <a:r>
              <a:rPr lang="en-US" dirty="0"/>
              <a:t>Highly reliable and stable.</a:t>
            </a:r>
          </a:p>
          <a:p>
            <a:r>
              <a:rPr lang="en-US" dirty="0"/>
              <a:t>Strong integration with common programming languages.</a:t>
            </a:r>
          </a:p>
          <a:p>
            <a:r>
              <a:rPr lang="en-US" dirty="0"/>
              <a:t>Emphasis on security and privacy.</a:t>
            </a:r>
          </a:p>
          <a:p>
            <a:r>
              <a:rPr lang="en-US" dirty="0"/>
              <a:t>Most distributions are free of monetary cost.</a:t>
            </a:r>
          </a:p>
          <a:p>
            <a:r>
              <a:rPr lang="en-US" dirty="0"/>
              <a:t>Has a passionate community that offers support.</a:t>
            </a:r>
          </a:p>
        </p:txBody>
      </p:sp>
    </p:spTree>
    <p:extLst>
      <p:ext uri="{BB962C8B-B14F-4D97-AF65-F5344CB8AC3E}">
        <p14:creationId xmlns:p14="http://schemas.microsoft.com/office/powerpoint/2010/main" val="29163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D18E-A6E3-434D-AB7F-AFC5F8FD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Using 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07C77-6A31-4EB6-AC2E-74FB42229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C6689-5588-4034-AE96-D1ABF36C4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Sharper learning curve.</a:t>
            </a:r>
          </a:p>
          <a:p>
            <a:r>
              <a:rPr lang="en-US" dirty="0"/>
              <a:t>Desktop software is not as well-supported.</a:t>
            </a:r>
          </a:p>
          <a:p>
            <a:r>
              <a:rPr lang="en-US" dirty="0"/>
              <a:t>No official version; might confuse new users.</a:t>
            </a:r>
          </a:p>
          <a:p>
            <a:r>
              <a:rPr lang="en-US" dirty="0"/>
              <a:t>No official support for the most part.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2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799-55DD-462C-BAD9-FAC1A2C9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776A7-5183-4D99-8F07-C64B1BBEF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Distinct members of the Linux OS family.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BCED8-6BF6-4F28-8707-3AEDFA067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0D8BB0-956C-44F0-86F3-1CC39FE9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official "Linux" OS.</a:t>
            </a:r>
          </a:p>
          <a:p>
            <a:r>
              <a:rPr lang="en-US" dirty="0"/>
              <a:t>All distros based on Linux kernel.</a:t>
            </a:r>
          </a:p>
          <a:p>
            <a:r>
              <a:rPr lang="en-US" dirty="0"/>
              <a:t>Different distros have different additional software and kernel version.</a:t>
            </a:r>
          </a:p>
          <a:p>
            <a:r>
              <a:rPr lang="en-US" dirty="0"/>
              <a:t>Kernel + additional software = fully functional OS.</a:t>
            </a:r>
          </a:p>
          <a:p>
            <a:r>
              <a:rPr lang="en-US" dirty="0"/>
              <a:t>Also differences in community, release rate, etc.</a:t>
            </a:r>
          </a:p>
          <a:p>
            <a:r>
              <a:rPr lang="en-US" dirty="0"/>
              <a:t>Choosing a distro is a matter of:</a:t>
            </a:r>
          </a:p>
          <a:p>
            <a:pPr lvl="1"/>
            <a:r>
              <a:rPr lang="en-US" dirty="0"/>
              <a:t>Identifying your business needs.</a:t>
            </a:r>
          </a:p>
          <a:p>
            <a:pPr lvl="1"/>
            <a:r>
              <a:rPr lang="en-US" dirty="0"/>
              <a:t>Familiarity with provided tools.</a:t>
            </a:r>
          </a:p>
          <a:p>
            <a:r>
              <a:rPr lang="en-US" dirty="0"/>
              <a:t>There are hundreds of distros.</a:t>
            </a:r>
          </a:p>
        </p:txBody>
      </p:sp>
    </p:spTree>
    <p:extLst>
      <p:ext uri="{BB962C8B-B14F-4D97-AF65-F5344CB8AC3E}">
        <p14:creationId xmlns:p14="http://schemas.microsoft.com/office/powerpoint/2010/main" val="237472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13F8AD-14F7-4C2D-A673-AFE888F1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Linux Distributions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AE02A-6F07-45E6-8F29-9F2686E82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D665D77F-8051-46CC-8062-9715638FA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58926"/>
              </p:ext>
            </p:extLst>
          </p:nvPr>
        </p:nvGraphicFramePr>
        <p:xfrm>
          <a:off x="1689537" y="1184910"/>
          <a:ext cx="5760345" cy="2773680"/>
        </p:xfrm>
        <a:graphic>
          <a:graphicData uri="http://schemas.openxmlformats.org/drawingml/2006/table">
            <a:tbl>
              <a:tblPr/>
              <a:tblGrid>
                <a:gridCol w="133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6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7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Distro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Notes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Slackware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Oldest distro still maintained.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Most Unix-like, for advanced users.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Debian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Earlier distro composed entirely of free software.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Basis for many derivative distros.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3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Ubuntu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One of the most popular distros for general use.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Based on Debian.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Kali Linux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Debian-based distro.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Used in penetration testing/other cybersecurity tasks.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43648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RHEL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Comes with paid customer support.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Common for servers in corporate environments.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50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26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F1C0-D516-4495-BF98-DEDD9856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Linux Distributions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7010C-0F10-431D-8E77-F97B17053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8583B8E8-1BB6-45BD-B685-3DA23561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98966"/>
              </p:ext>
            </p:extLst>
          </p:nvPr>
        </p:nvGraphicFramePr>
        <p:xfrm>
          <a:off x="1689537" y="1184910"/>
          <a:ext cx="5760345" cy="2773680"/>
        </p:xfrm>
        <a:graphic>
          <a:graphicData uri="http://schemas.openxmlformats.org/drawingml/2006/table">
            <a:tbl>
              <a:tblPr/>
              <a:tblGrid>
                <a:gridCol w="133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6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7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Distro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Notes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CentOS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No-cost version of RHEL.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Same functionality, no support provided.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82897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Fedora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Upstream source of RHEL.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Multiple editions targeting different computing roles.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867733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openSUSE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Sponsored by SUSE Linux GmbH.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Incorporates FOSS tools.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8498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Shares code base with openSUSE.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More stable, comes with paid customer support.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25756"/>
                  </a:ext>
                </a:extLst>
              </a:tr>
              <a:tr h="407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Arch Linux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For experienced users; emphasizes simplicity.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ArchWiki provides comprehensive documentation.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93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2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9A30-CBD0-421C-AD71-75BC5A167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for 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43238-087E-4E3E-AB23-E8999CD42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7ED46228-E339-4124-8834-EF09B62D5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90784"/>
              </p:ext>
            </p:extLst>
          </p:nvPr>
        </p:nvGraphicFramePr>
        <p:xfrm>
          <a:off x="952500" y="817301"/>
          <a:ext cx="7239000" cy="3576872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Role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Servers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Provide services to multiple users over a network.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Linux dominates web, cloud, and other server markets.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2243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Workstations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Powerful desktops geared toward technical use.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Slightly better Linux adoption than PCs.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442269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Mainframes and supercomputers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Mainframes excel at processing concurrent transactions.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Supercomputers excel at performing complex calculations quickly.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Linux dominates both markets.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081043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Mobile devices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Includes smartphones, tablets, etc.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Android has over 80% of mobile device market.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6488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PCs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Includes desktops and laptops.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Only around 2% run Linux.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485285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Embedded systems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Have specific functions in a larger system.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Majority of market runs Linux.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5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87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82388-B107-42EB-BA01-D12F5C6A6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the Linux Design Philosophy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70E598-9910-4AEF-878B-E8B434426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4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A640E2-EBEB-45A4-9872-0138184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a sysadmin at Develetech Industries.</a:t>
            </a:r>
          </a:p>
          <a:p>
            <a:pPr lvl="1"/>
            <a:r>
              <a:rPr lang="en-US" dirty="0"/>
              <a:t>A manufacturer of home electronics.</a:t>
            </a:r>
          </a:p>
          <a:p>
            <a:r>
              <a:rPr lang="en-US" dirty="0"/>
              <a:t>The CTO is considering switching company servers to Linux.</a:t>
            </a:r>
          </a:p>
          <a:p>
            <a:r>
              <a:rPr lang="en-US" dirty="0"/>
              <a:t>He wants to start a discussion about Linux.</a:t>
            </a:r>
          </a:p>
          <a:p>
            <a:pPr lvl="1"/>
            <a:r>
              <a:rPr lang="en-US" dirty="0"/>
              <a:t>What are its fundamental concepts?</a:t>
            </a:r>
          </a:p>
          <a:p>
            <a:pPr lvl="1"/>
            <a:r>
              <a:rPr lang="en-US" dirty="0"/>
              <a:t>What are its advantages and disadvantages?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4D8825-097E-4E17-AC29-9697216C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the Linux Design Philosophy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6C182-3C5E-4F54-A138-C31D0AE09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0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FCAC3A-4912-470F-A7B1-17CA21CC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A1ADD-EAC5-4D0C-A2F5-97EA0C9EC0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text-based interface between the user and the OS that accepts input in the form of commands.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355E4-F887-4C8C-9692-9C2650765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24662-BDBC-430A-91F1-18CF3423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Presents prompt to user.</a:t>
            </a:r>
          </a:p>
          <a:p>
            <a:r>
              <a:rPr lang="en-US" dirty="0"/>
              <a:t>User enters command to interact with system.</a:t>
            </a:r>
          </a:p>
          <a:p>
            <a:r>
              <a:rPr lang="en-US" dirty="0"/>
              <a:t>Important tool in any admin's arsenal.</a:t>
            </a:r>
          </a:p>
          <a:p>
            <a:r>
              <a:rPr lang="en-US" dirty="0"/>
              <a:t>Developers and admins use CLI, end users tend to use GUI.</a:t>
            </a:r>
          </a:p>
          <a:p>
            <a:r>
              <a:rPr lang="en-US" dirty="0"/>
              <a:t>Comfort at CLI is essential, and an assumed skill.</a:t>
            </a:r>
          </a:p>
          <a:p>
            <a:r>
              <a:rPr lang="en-US" dirty="0"/>
              <a:t>A GUI is not required, and may not even be installed.</a:t>
            </a:r>
          </a:p>
          <a:p>
            <a:r>
              <a:rPr lang="en-US" dirty="0"/>
              <a:t>You can perform all administration at the CLI.</a:t>
            </a:r>
          </a:p>
        </p:txBody>
      </p:sp>
    </p:spTree>
    <p:extLst>
      <p:ext uri="{BB962C8B-B14F-4D97-AF65-F5344CB8AC3E}">
        <p14:creationId xmlns:p14="http://schemas.microsoft.com/office/powerpoint/2010/main" val="313217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9841B6-1DCB-4550-9107-42A743B1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 Advantages and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BCEF-F68B-4523-B429-686CEB6EA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5718A-B156-492A-B212-4AC8151BD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Faster for system to process.</a:t>
            </a:r>
          </a:p>
          <a:p>
            <a:pPr lvl="1"/>
            <a:r>
              <a:rPr lang="en-US" dirty="0"/>
              <a:t>Faster for admins to enter info.</a:t>
            </a:r>
          </a:p>
          <a:p>
            <a:pPr lvl="1"/>
            <a:r>
              <a:rPr lang="en-US" dirty="0"/>
              <a:t>Commands can be stored as scripts to run a series of tasks.</a:t>
            </a:r>
          </a:p>
          <a:p>
            <a:pPr lvl="1"/>
            <a:r>
              <a:rPr lang="en-US" dirty="0"/>
              <a:t>Scripts can be scheduled to run on a regular basis.</a:t>
            </a:r>
          </a:p>
          <a:p>
            <a:pPr lvl="1"/>
            <a:r>
              <a:rPr lang="en-US" dirty="0"/>
              <a:t>Additional options available that may not be in GUI.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More difficult to learn than GUI.</a:t>
            </a:r>
          </a:p>
          <a:p>
            <a:pPr lvl="1"/>
            <a:r>
              <a:rPr lang="en-US" dirty="0"/>
              <a:t>Commands have many options and are not always consistent.</a:t>
            </a:r>
          </a:p>
          <a:p>
            <a:pPr lvl="1"/>
            <a:r>
              <a:rPr lang="en-US" dirty="0"/>
              <a:t>Often mistakenly thought of as legacy.</a:t>
            </a:r>
          </a:p>
          <a:p>
            <a:pPr lvl="1"/>
            <a:r>
              <a:rPr lang="en-US" dirty="0"/>
              <a:t>Many command-line environments in different OS platforms.</a:t>
            </a:r>
          </a:p>
        </p:txBody>
      </p:sp>
    </p:spTree>
    <p:extLst>
      <p:ext uri="{BB962C8B-B14F-4D97-AF65-F5344CB8AC3E}">
        <p14:creationId xmlns:p14="http://schemas.microsoft.com/office/powerpoint/2010/main" val="12484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C3A1-BD5B-4838-A223-EE7D3272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Software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9F500B-A5D7-4E4A-B9D0-D17F4AD75D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Computer code that any user is permitted to view, copy, and modify for any reason, as well as distribute to anyone.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EDC55-B960-4BA6-919E-72812249E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433932-C3DE-42F6-A5F6-1CFBFD1F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Users are granted rights when author releases source code under an OSS license.</a:t>
            </a:r>
          </a:p>
          <a:p>
            <a:r>
              <a:rPr lang="en-US" sz="1600" dirty="0"/>
              <a:t>Opposite of proprietary software.</a:t>
            </a:r>
          </a:p>
          <a:p>
            <a:pPr lvl="1"/>
            <a:r>
              <a:rPr lang="en-US" sz="1400" dirty="0"/>
              <a:t>Released under a license that restricts rights.</a:t>
            </a:r>
          </a:p>
          <a:p>
            <a:r>
              <a:rPr lang="en-US" sz="1600" dirty="0"/>
              <a:t>Provides several advantages.</a:t>
            </a:r>
          </a:p>
          <a:p>
            <a:pPr lvl="1"/>
            <a:r>
              <a:rPr lang="en-US" sz="1400" dirty="0"/>
              <a:t>Encourages ongoing improvement of software.</a:t>
            </a:r>
          </a:p>
          <a:p>
            <a:pPr lvl="1"/>
            <a:r>
              <a:rPr lang="en-US" sz="1400" dirty="0"/>
              <a:t>Encourages collaboration and community-driven development.</a:t>
            </a:r>
          </a:p>
          <a:p>
            <a:r>
              <a:rPr lang="en-US" sz="1600" dirty="0"/>
              <a:t>Developers can customize/enhance others' code.</a:t>
            </a:r>
          </a:p>
          <a:p>
            <a:pPr lvl="1"/>
            <a:r>
              <a:rPr lang="en-US" sz="1400" dirty="0"/>
              <a:t>No legal issues.</a:t>
            </a:r>
          </a:p>
          <a:p>
            <a:r>
              <a:rPr lang="en-US" sz="1600" dirty="0"/>
              <a:t>The Linux kernel is OSS.</a:t>
            </a:r>
          </a:p>
        </p:txBody>
      </p:sp>
    </p:spTree>
    <p:extLst>
      <p:ext uri="{BB962C8B-B14F-4D97-AF65-F5344CB8AC3E}">
        <p14:creationId xmlns:p14="http://schemas.microsoft.com/office/powerpoint/2010/main" val="190287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D68F5B-E58C-488B-90A8-EEF8709D38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system component that permits users to pass commands and information to the kernel.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3EC3E0-8A81-4E3F-97AE-09B0A2BA8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Interpreter between human and kernel languages.</a:t>
            </a:r>
          </a:p>
          <a:p>
            <a:r>
              <a:rPr lang="en-US" dirty="0"/>
              <a:t>Users issue commands in shell to tell OS what to do.</a:t>
            </a:r>
          </a:p>
          <a:p>
            <a:r>
              <a:rPr lang="en-US" dirty="0"/>
              <a:t>OS responds with results.</a:t>
            </a:r>
          </a:p>
          <a:p>
            <a:r>
              <a:rPr lang="en-US" dirty="0"/>
              <a:t>Can be either CLI or GUI.</a:t>
            </a:r>
          </a:p>
          <a:p>
            <a:r>
              <a:rPr lang="en-US" dirty="0"/>
              <a:t>CLI shells:</a:t>
            </a:r>
          </a:p>
          <a:p>
            <a:pPr lvl="1"/>
            <a:r>
              <a:rPr lang="en-US" dirty="0"/>
              <a:t>Bourne shell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C shell</a:t>
            </a:r>
          </a:p>
          <a:p>
            <a:pPr lvl="1"/>
            <a:r>
              <a:rPr lang="en-US" dirty="0"/>
              <a:t>KornShell</a:t>
            </a:r>
          </a:p>
        </p:txBody>
      </p:sp>
    </p:spTree>
    <p:extLst>
      <p:ext uri="{BB962C8B-B14F-4D97-AF65-F5344CB8AC3E}">
        <p14:creationId xmlns:p14="http://schemas.microsoft.com/office/powerpoint/2010/main" val="32680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E82E1E-9DA7-4012-8BB7-2BFC4709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64EB6-C2E4-48F4-B2D2-DDC765753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C97DB-139C-467A-BD6A-8341F9F3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708660"/>
            <a:ext cx="6400805" cy="376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6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Syntax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7F903-2521-42F0-A1D9-C064C822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syntax: </a:t>
            </a:r>
            <a:r>
              <a:rPr lang="en-US" dirty="0">
                <a:latin typeface="Cutive Mono" panose="020B0604020202020204" charset="0"/>
              </a:rPr>
              <a:t>command [-options] [arguments]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BFB89C1A-7EC5-4DD2-B28A-E44CD8BFF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1576"/>
              </p:ext>
            </p:extLst>
          </p:nvPr>
        </p:nvGraphicFramePr>
        <p:xfrm>
          <a:off x="389250" y="1712582"/>
          <a:ext cx="8360919" cy="2103120"/>
        </p:xfrm>
        <a:graphic>
          <a:graphicData uri="http://schemas.openxmlformats.org/drawingml/2006/table">
            <a:tbl>
              <a:tblPr/>
              <a:tblGrid>
                <a:gridCol w="2276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0738">
                  <a:extLst>
                    <a:ext uri="{9D8B030D-6E8A-4147-A177-3AD203B41FA5}">
                      <a16:colId xmlns:a16="http://schemas.microsoft.com/office/drawing/2014/main" val="3288816212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Syntax Format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Command only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Lists directory contents with default output.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Command with options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–la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Lists directory contents in long format/shows hidden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Command with argument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/var/log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Lists directory contents of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with default output.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Command with options and argument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–la /var/log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Lists directory contents of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in long format/shows hidden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063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7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7F6461-C128-413F-82B2-8F629560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Syntax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24442-AE56-4055-9378-406A7AFEC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B277B-561C-42AC-BBBC-8D7B9968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40" y="836334"/>
            <a:ext cx="6444921" cy="37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0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Bash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333DEB0-3C01-4FD9-B462-100541A6A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67572"/>
              </p:ext>
            </p:extLst>
          </p:nvPr>
        </p:nvGraphicFramePr>
        <p:xfrm>
          <a:off x="1217882" y="780086"/>
          <a:ext cx="6703656" cy="3891738"/>
        </p:xfrm>
        <a:graphic>
          <a:graphicData uri="http://schemas.openxmlformats.org/drawingml/2006/table">
            <a:tbl>
              <a:tblPr/>
              <a:tblGrid>
                <a:gridCol w="1201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3196637803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Examples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echo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Repeats input back to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echo 'Good morning!'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Lists contents of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-a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-l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/var/log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pwd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Displays current working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pwd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Changes current working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cd /var/log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cd /etc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915682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Updates timestamp of file/creates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touch file1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8055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Copies a file or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cp file1 file2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70499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mkdir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Creates a new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mkdir newdir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5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45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Viewing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7F903-2521-42F0-A1D9-C064C822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configs are in text files.</a:t>
            </a:r>
          </a:p>
          <a:p>
            <a:r>
              <a:rPr lang="en-US" dirty="0">
                <a:latin typeface="Cutive Mono" panose="020B0604020202020204" charset="0"/>
              </a:rPr>
              <a:t>cat</a:t>
            </a:r>
            <a:r>
              <a:rPr lang="en-US" dirty="0"/>
              <a:t> views contents of file.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cat file1</a:t>
            </a:r>
            <a:r>
              <a:rPr lang="en-US" dirty="0"/>
              <a:t> shows contents of </a:t>
            </a:r>
            <a:r>
              <a:rPr lang="en-US" dirty="0">
                <a:latin typeface="Cutive Mono" panose="020B0604020202020204" charset="0"/>
              </a:rPr>
              <a:t>file1</a:t>
            </a:r>
            <a:r>
              <a:rPr lang="en-US" dirty="0"/>
              <a:t> on screen.</a:t>
            </a:r>
          </a:p>
          <a:p>
            <a:r>
              <a:rPr lang="en-US" dirty="0">
                <a:latin typeface="Cutive Mono" panose="020B0604020202020204" charset="0"/>
              </a:rPr>
              <a:t>less</a:t>
            </a:r>
            <a:r>
              <a:rPr lang="en-US" dirty="0"/>
              <a:t> breaks output into pages.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less file1</a:t>
            </a:r>
            <a:r>
              <a:rPr lang="en-US" dirty="0"/>
              <a:t> shows contents even if they go past screen.</a:t>
            </a:r>
          </a:p>
          <a:p>
            <a:r>
              <a:rPr lang="en-US" dirty="0"/>
              <a:t>Press </a:t>
            </a:r>
            <a:r>
              <a:rPr lang="en-US" b="1" dirty="0"/>
              <a:t>Page Up</a:t>
            </a:r>
            <a:r>
              <a:rPr lang="en-US" dirty="0"/>
              <a:t>/</a:t>
            </a:r>
            <a:r>
              <a:rPr lang="en-US" b="1" dirty="0"/>
              <a:t>Page Down</a:t>
            </a:r>
            <a:r>
              <a:rPr lang="en-US" dirty="0"/>
              <a:t> to scroll.</a:t>
            </a:r>
          </a:p>
          <a:p>
            <a:r>
              <a:rPr lang="en-US" dirty="0"/>
              <a:t>Press </a:t>
            </a:r>
            <a:r>
              <a:rPr lang="en-US" b="1" dirty="0"/>
              <a:t>q</a:t>
            </a:r>
            <a:r>
              <a:rPr lang="en-US" dirty="0"/>
              <a:t> to exit.</a:t>
            </a:r>
          </a:p>
        </p:txBody>
      </p:sp>
    </p:spTree>
    <p:extLst>
      <p:ext uri="{BB962C8B-B14F-4D97-AF65-F5344CB8AC3E}">
        <p14:creationId xmlns:p14="http://schemas.microsoft.com/office/powerpoint/2010/main" val="1470390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Editing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087B9-253F-449D-9201-9E11F305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utive Mono" panose="020B0604020202020204" charset="0"/>
              </a:rPr>
              <a:t>vim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>
                <a:latin typeface="Cutive Mono" panose="020B0604020202020204" charset="0"/>
              </a:rPr>
              <a:t>vim file1</a:t>
            </a:r>
            <a:r>
              <a:rPr lang="en-US" sz="1400" dirty="0"/>
              <a:t> to open file.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Press </a:t>
            </a:r>
            <a:r>
              <a:rPr lang="en-US" sz="1400" b="1" dirty="0"/>
              <a:t>i</a:t>
            </a:r>
            <a:r>
              <a:rPr lang="en-US" sz="1400" dirty="0"/>
              <a:t> to insert.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Press </a:t>
            </a:r>
            <a:r>
              <a:rPr lang="en-US" sz="1400" b="1" dirty="0"/>
              <a:t>Esc</a:t>
            </a:r>
            <a:r>
              <a:rPr lang="en-US" sz="1400" dirty="0"/>
              <a:t> to leave insert.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>
                <a:latin typeface="Cutive Mono" panose="020B0604020202020204" charset="0"/>
              </a:rPr>
              <a:t>:wq</a:t>
            </a:r>
            <a:r>
              <a:rPr lang="en-US" sz="1400" dirty="0"/>
              <a:t> to save/quit.</a:t>
            </a:r>
          </a:p>
          <a:p>
            <a:r>
              <a:rPr lang="en-US" sz="1600" dirty="0">
                <a:latin typeface="Cutive Mono" panose="020B0604020202020204" charset="0"/>
              </a:rPr>
              <a:t>nano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>
                <a:latin typeface="Cutive Mono" panose="020B0604020202020204" charset="0"/>
              </a:rPr>
              <a:t>nano file1</a:t>
            </a:r>
            <a:r>
              <a:rPr lang="en-US" sz="1400" dirty="0"/>
              <a:t> to open file.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Enter text directly.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Press </a:t>
            </a:r>
            <a:r>
              <a:rPr lang="en-US" sz="1400" b="1" dirty="0"/>
              <a:t>Ctrl+O</a:t>
            </a:r>
            <a:r>
              <a:rPr lang="en-US" sz="1400" dirty="0"/>
              <a:t> to save.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Press </a:t>
            </a:r>
            <a:r>
              <a:rPr lang="en-US" sz="1400" b="1" dirty="0"/>
              <a:t>Ctrl+X</a:t>
            </a:r>
            <a:r>
              <a:rPr lang="en-US" sz="1400" dirty="0"/>
              <a:t> to quit.</a:t>
            </a:r>
          </a:p>
          <a:p>
            <a:r>
              <a:rPr lang="en-US" sz="1600" dirty="0">
                <a:latin typeface="Cutive Mono" panose="020B0604020202020204" charset="0"/>
              </a:rPr>
              <a:t>gedit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Select </a:t>
            </a:r>
            <a:r>
              <a:rPr lang="en-US" sz="1400" b="1" dirty="0"/>
              <a:t>Applications→Accessories→Text Editor</a:t>
            </a:r>
            <a:r>
              <a:rPr lang="en-US" sz="1400" dirty="0"/>
              <a:t>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Enter text directly.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/>
              <a:t>Use menu to save/quit.</a:t>
            </a:r>
          </a:p>
        </p:txBody>
      </p:sp>
    </p:spTree>
    <p:extLst>
      <p:ext uri="{BB962C8B-B14F-4D97-AF65-F5344CB8AC3E}">
        <p14:creationId xmlns:p14="http://schemas.microsoft.com/office/powerpoint/2010/main" val="81848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Management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7F903-2521-42F0-A1D9-C064C822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shutdown -h now</a:t>
            </a:r>
          </a:p>
          <a:p>
            <a:pPr lvl="1"/>
            <a:r>
              <a:rPr lang="en-US" dirty="0"/>
              <a:t>Shuts down with no delay.</a:t>
            </a:r>
          </a:p>
          <a:p>
            <a:r>
              <a:rPr lang="en-US" dirty="0">
                <a:latin typeface="Cutive Mono" panose="020B0604020202020204" charset="0"/>
              </a:rPr>
              <a:t>shutdown -h -t 90</a:t>
            </a:r>
          </a:p>
          <a:p>
            <a:pPr lvl="1"/>
            <a:r>
              <a:rPr lang="en-US" dirty="0"/>
              <a:t>Shuts down in 90 seconds.</a:t>
            </a:r>
          </a:p>
          <a:p>
            <a:r>
              <a:rPr lang="en-US" dirty="0">
                <a:latin typeface="Cutive Mono" panose="020B0604020202020204" charset="0"/>
              </a:rPr>
              <a:t>shutdown -r now</a:t>
            </a:r>
          </a:p>
          <a:p>
            <a:pPr lvl="1"/>
            <a:r>
              <a:rPr lang="en-US" dirty="0"/>
              <a:t>Reboots with no delay.</a:t>
            </a:r>
          </a:p>
        </p:txBody>
      </p:sp>
    </p:spTree>
    <p:extLst>
      <p:ext uri="{BB962C8B-B14F-4D97-AF65-F5344CB8AC3E}">
        <p14:creationId xmlns:p14="http://schemas.microsoft.com/office/powerpoint/2010/main" val="176787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8343-5AF4-4E17-8899-A5F549B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Superuser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55E67-2C03-4454-B43A-AB25C17DC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7F903-2521-42F0-A1D9-C064C822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Superuser has admin credentials.</a:t>
            </a:r>
          </a:p>
          <a:p>
            <a:pPr lvl="1"/>
            <a:r>
              <a:rPr lang="en-US" dirty="0"/>
              <a:t>Typically named root.</a:t>
            </a:r>
          </a:p>
          <a:p>
            <a:r>
              <a:rPr lang="en-US" dirty="0"/>
              <a:t>Avoid logging in as root.</a:t>
            </a:r>
          </a:p>
          <a:p>
            <a:r>
              <a:rPr lang="en-US" dirty="0"/>
              <a:t>Sometimes you'll need to assume superuser privileges.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su –</a:t>
            </a:r>
            <a:r>
              <a:rPr lang="en-US" dirty="0"/>
              <a:t> switches/substitutes user credentials.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su - root</a:t>
            </a:r>
            <a:r>
              <a:rPr lang="en-US" dirty="0"/>
              <a:t> switches/substitutes to root user.</a:t>
            </a:r>
          </a:p>
          <a:p>
            <a:pPr lvl="1"/>
            <a:r>
              <a:rPr lang="en-US" dirty="0"/>
              <a:t>System will prompt you for root password.</a:t>
            </a:r>
          </a:p>
        </p:txBody>
      </p:sp>
    </p:spTree>
    <p:extLst>
      <p:ext uri="{BB962C8B-B14F-4D97-AF65-F5344CB8AC3E}">
        <p14:creationId xmlns:p14="http://schemas.microsoft.com/office/powerpoint/2010/main" val="365425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2646-5F8C-4881-AE9D-3849741F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History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D5564-9B88-477B-9D1D-61A42E8BB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89FD0-71EE-4737-B22D-8316A62D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Bash keeps a history of commands entered.</a:t>
            </a:r>
          </a:p>
          <a:p>
            <a:pPr lvl="1"/>
            <a:r>
              <a:rPr lang="en-US" dirty="0"/>
              <a:t>Use to repeat commands.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history</a:t>
            </a:r>
            <a:r>
              <a:rPr lang="en-US" dirty="0"/>
              <a:t> outputs list of recently entered commands.</a:t>
            </a:r>
          </a:p>
          <a:p>
            <a:pPr lvl="1"/>
            <a:r>
              <a:rPr lang="en-US" b="1" dirty="0"/>
              <a:t>Up</a:t>
            </a:r>
            <a:r>
              <a:rPr lang="en-US" dirty="0"/>
              <a:t>/</a:t>
            </a:r>
            <a:r>
              <a:rPr lang="en-US" b="1" dirty="0"/>
              <a:t>Down Arrow</a:t>
            </a:r>
            <a:r>
              <a:rPr lang="en-US" dirty="0"/>
              <a:t> keys cycle through history. Press </a:t>
            </a:r>
            <a:r>
              <a:rPr lang="en-US" b="1" dirty="0"/>
              <a:t>Enter</a:t>
            </a:r>
            <a:r>
              <a:rPr lang="en-US" dirty="0"/>
              <a:t> to reissue command.</a:t>
            </a:r>
          </a:p>
        </p:txBody>
      </p:sp>
    </p:spTree>
    <p:extLst>
      <p:ext uri="{BB962C8B-B14F-4D97-AF65-F5344CB8AC3E}">
        <p14:creationId xmlns:p14="http://schemas.microsoft.com/office/powerpoint/2010/main" val="17328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D525DF-9827-47CF-9D34-B58973BC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Software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38D1-1AFA-4D5F-B2E9-41C849111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E385-FA7E-45B6-939A-2F77A0A6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61" y="708660"/>
            <a:ext cx="5971679" cy="40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6202-7A43-4BBB-B93E-CE8E1DFE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Completion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322982-CB68-452C-916C-82B31B8A1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feature in which a command-line shell fills in the name of a command you've partially typed.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781E6-79E4-4791-AE86-9971B82A3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D71524-0DB6-4973-BF8F-0CC538BD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by Bash.</a:t>
            </a:r>
          </a:p>
          <a:p>
            <a:r>
              <a:rPr lang="en-US" dirty="0"/>
              <a:t>Reduces errors and speeds up entering commands.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Type </a:t>
            </a:r>
            <a:r>
              <a:rPr lang="en-US" dirty="0">
                <a:latin typeface="Cutive Mono" panose="020B0604020202020204" charset="0"/>
              </a:rPr>
              <a:t>his</a:t>
            </a:r>
            <a:r>
              <a:rPr lang="en-US" dirty="0"/>
              <a:t> and press </a:t>
            </a:r>
            <a:r>
              <a:rPr lang="en-US" b="1" dirty="0"/>
              <a:t>Tab</a:t>
            </a:r>
            <a:r>
              <a:rPr lang="en-US" dirty="0"/>
              <a:t> to fill rest of </a:t>
            </a:r>
            <a:r>
              <a:rPr lang="en-US" dirty="0">
                <a:latin typeface="Cutive Mono" panose="020B0604020202020204" charset="0"/>
              </a:rPr>
              <a:t>history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Type </a:t>
            </a:r>
            <a:r>
              <a:rPr lang="en-US" dirty="0">
                <a:latin typeface="Cutive Mono" panose="020B0604020202020204" charset="0"/>
              </a:rPr>
              <a:t>cd /home/user1/Aug</a:t>
            </a:r>
            <a:r>
              <a:rPr lang="en-US" dirty="0"/>
              <a:t> and press </a:t>
            </a:r>
            <a:r>
              <a:rPr lang="en-US" b="1" dirty="0"/>
              <a:t>Tab</a:t>
            </a:r>
            <a:r>
              <a:rPr lang="en-US" dirty="0"/>
              <a:t> to fill path to:</a:t>
            </a:r>
          </a:p>
          <a:p>
            <a:pPr marL="385763" lvl="1" indent="0">
              <a:buNone/>
            </a:pPr>
            <a:r>
              <a:rPr lang="en-US" dirty="0">
                <a:latin typeface="Cutive Mono" panose="020B0604020202020204" charset="0"/>
              </a:rPr>
              <a:t>cd /home/user1/AugustProjects</a:t>
            </a:r>
          </a:p>
        </p:txBody>
      </p:sp>
    </p:spTree>
    <p:extLst>
      <p:ext uri="{BB962C8B-B14F-4D97-AF65-F5344CB8AC3E}">
        <p14:creationId xmlns:p14="http://schemas.microsoft.com/office/powerpoint/2010/main" val="77054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587A-7D35-4223-AC51-3B7D90C1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Tips and Tricks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F1863-750F-4C07-8AA9-79E7235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A1C1C-85B3-4C5E-8EF9-DDCBA2BD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in the habit of using tab completion.</a:t>
            </a:r>
          </a:p>
          <a:p>
            <a:r>
              <a:rPr lang="en-US" dirty="0"/>
              <a:t>Use history instead of re-writing long commands.</a:t>
            </a:r>
          </a:p>
          <a:p>
            <a:r>
              <a:rPr lang="en-US" dirty="0"/>
              <a:t>Read the command backward to troubleshoot issues.</a:t>
            </a:r>
          </a:p>
          <a:p>
            <a:r>
              <a:rPr lang="en-US" dirty="0"/>
              <a:t>Clear the screen with the </a:t>
            </a:r>
            <a:r>
              <a:rPr lang="en-US" dirty="0">
                <a:latin typeface="Cutive Mono" panose="020B0604020202020204" charset="0"/>
              </a:rPr>
              <a:t>clear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267473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670CE-B06A-4752-8FE2-6AE6304CC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Shell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0288E-AADB-4C43-B460-04515B07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4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582CD-AB90-4005-8088-8F21D104C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CTO is considering switching servers to Linux.</a:t>
            </a:r>
          </a:p>
          <a:p>
            <a:r>
              <a:rPr lang="en-US" dirty="0"/>
              <a:t>He wants you to become familiar with using Linux.</a:t>
            </a:r>
          </a:p>
          <a:p>
            <a:r>
              <a:rPr lang="en-US" dirty="0"/>
              <a:t>You'll boot up a test machine and try it out.</a:t>
            </a:r>
          </a:p>
          <a:p>
            <a:r>
              <a:rPr lang="en-US" dirty="0"/>
              <a:t>You'll start by entering basic commands at the Bash shell.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EC4E-4BD8-4F17-BDA1-2EAA278B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Entering Shell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DD8AF-43ED-4AA4-AF54-203687B59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7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7C7466-D0C1-4F37-B406-05A893FD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FCA5-781F-438F-8105-8B5CD947B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696DB3-3822-4EE6-97AB-0D80B051F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Documentation is a necessity.</a:t>
            </a:r>
          </a:p>
          <a:p>
            <a:r>
              <a:rPr lang="en-US" sz="1400" dirty="0"/>
              <a:t>Helps users perform activities and resolve issues.</a:t>
            </a:r>
          </a:p>
          <a:p>
            <a:pPr lvl="1"/>
            <a:r>
              <a:rPr lang="en-US" sz="1200" dirty="0"/>
              <a:t>Any job role or experience level.</a:t>
            </a:r>
          </a:p>
          <a:p>
            <a:r>
              <a:rPr lang="en-US" sz="1400" dirty="0"/>
              <a:t>No official comprehensive source of Linux documentation.</a:t>
            </a:r>
          </a:p>
          <a:p>
            <a:r>
              <a:rPr lang="en-US" sz="1400" dirty="0"/>
              <a:t>Spread across multiple sources in multiple forms.</a:t>
            </a:r>
          </a:p>
          <a:p>
            <a:r>
              <a:rPr lang="en-US" sz="1400" dirty="0"/>
              <a:t>Example sources:</a:t>
            </a:r>
          </a:p>
          <a:p>
            <a:pPr lvl="1"/>
            <a:r>
              <a:rPr lang="en-US" sz="1200" dirty="0"/>
              <a:t>Manual pages</a:t>
            </a:r>
          </a:p>
          <a:p>
            <a:pPr lvl="1"/>
            <a:r>
              <a:rPr lang="en-US" sz="1200" dirty="0"/>
              <a:t>Built-in help commands</a:t>
            </a:r>
          </a:p>
          <a:p>
            <a:pPr lvl="1"/>
            <a:r>
              <a:rPr lang="en-US" sz="1200" dirty="0"/>
              <a:t>Online documentation projects</a:t>
            </a:r>
          </a:p>
          <a:p>
            <a:pPr lvl="1"/>
            <a:r>
              <a:rPr lang="en-US" sz="1200" dirty="0"/>
              <a:t>Usenet newsgroups</a:t>
            </a:r>
          </a:p>
          <a:p>
            <a:pPr lvl="1"/>
            <a:r>
              <a:rPr lang="en-US" sz="1200" dirty="0"/>
              <a:t>Internet mailing lists</a:t>
            </a:r>
          </a:p>
          <a:p>
            <a:pPr lvl="1"/>
            <a:r>
              <a:rPr lang="en-US" sz="1200" dirty="0"/>
              <a:t>Q&amp;A websites</a:t>
            </a:r>
          </a:p>
          <a:p>
            <a:pPr lvl="1"/>
            <a:r>
              <a:rPr lang="en-US" sz="1200" dirty="0"/>
              <a:t>Forums/social media</a:t>
            </a:r>
          </a:p>
          <a:p>
            <a:pPr lvl="1"/>
            <a:r>
              <a:rPr lang="en-US" sz="1200" dirty="0"/>
              <a:t>Books/other print resources</a:t>
            </a:r>
          </a:p>
        </p:txBody>
      </p:sp>
    </p:spTree>
    <p:extLst>
      <p:ext uri="{BB962C8B-B14F-4D97-AF65-F5344CB8AC3E}">
        <p14:creationId xmlns:p14="http://schemas.microsoft.com/office/powerpoint/2010/main" val="2534121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7C7466-D0C1-4F37-B406-05A893FD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Pages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7F84E-C59E-41B4-BBBA-E8756ACE8F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complete documentation for specific Linux commands.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FCA5-781F-438F-8105-8B5CD947B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65B16-CA23-46C7-B49B-90592EBC8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Available on Linux systems by default.</a:t>
            </a:r>
          </a:p>
          <a:p>
            <a:r>
              <a:rPr lang="en-US" sz="1600" dirty="0"/>
              <a:t>Use the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man</a:t>
            </a:r>
            <a:r>
              <a:rPr lang="en-US" sz="1600" dirty="0"/>
              <a:t> command to display pages.</a:t>
            </a:r>
          </a:p>
          <a:p>
            <a:r>
              <a:rPr lang="en-US" sz="1600" dirty="0"/>
              <a:t>Include information such as:</a:t>
            </a:r>
          </a:p>
          <a:p>
            <a:pPr lvl="1"/>
            <a:r>
              <a:rPr lang="en-US" sz="1400" dirty="0"/>
              <a:t>Syntax</a:t>
            </a:r>
          </a:p>
          <a:p>
            <a:pPr lvl="1"/>
            <a:r>
              <a:rPr lang="en-US" sz="1400" dirty="0"/>
              <a:t>Description</a:t>
            </a:r>
          </a:p>
          <a:p>
            <a:pPr lvl="1"/>
            <a:r>
              <a:rPr lang="en-US" sz="1400" dirty="0"/>
              <a:t>Options</a:t>
            </a:r>
          </a:p>
          <a:p>
            <a:pPr lvl="1"/>
            <a:r>
              <a:rPr lang="en-US" sz="1400" dirty="0"/>
              <a:t>Example usage</a:t>
            </a:r>
          </a:p>
          <a:p>
            <a:pPr lvl="1"/>
            <a:r>
              <a:rPr lang="en-US" sz="1400" dirty="0"/>
              <a:t>Related commands</a:t>
            </a:r>
          </a:p>
          <a:p>
            <a:r>
              <a:rPr lang="en-US" sz="1600" dirty="0"/>
              <a:t>Most immediate source of help for commands.</a:t>
            </a:r>
          </a:p>
          <a:p>
            <a:r>
              <a:rPr lang="en-US" sz="1600" dirty="0"/>
              <a:t>Useful when you have no Internet access.</a:t>
            </a:r>
          </a:p>
          <a:p>
            <a:r>
              <a:rPr lang="en-US" sz="1600" dirty="0"/>
              <a:t>Can be difficult to parse for new users.</a:t>
            </a:r>
          </a:p>
        </p:txBody>
      </p:sp>
    </p:spTree>
    <p:extLst>
      <p:ext uri="{BB962C8B-B14F-4D97-AF65-F5344CB8AC3E}">
        <p14:creationId xmlns:p14="http://schemas.microsoft.com/office/powerpoint/2010/main" val="4232021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84DFD-F138-44DA-8713-0824E2EE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Pages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976A5-53E3-49C7-B0EA-007DB079C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F393F-9A53-4EE5-971F-C20A6D46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7" y="708660"/>
            <a:ext cx="7177667" cy="39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6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7C7466-D0C1-4F37-B406-05A893FD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Built-In Help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FCA5-781F-438F-8105-8B5CD947B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0AFC37F-3949-4ACD-AC9C-CA00823E3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33895"/>
              </p:ext>
            </p:extLst>
          </p:nvPr>
        </p:nvGraphicFramePr>
        <p:xfrm>
          <a:off x="703024" y="923602"/>
          <a:ext cx="7733371" cy="3741464"/>
        </p:xfrm>
        <a:graphic>
          <a:graphicData uri="http://schemas.openxmlformats.org/drawingml/2006/table">
            <a:tbl>
              <a:tblPr/>
              <a:tblGrid>
                <a:gridCol w="1790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2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Help 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apropos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Searches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NAME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 section of man pages based on keyword.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Helps you find the right command to use for a certain task.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Syntax: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apropos {keyword}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52966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whatis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Displays brief description of given command.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Helps you figure out what a command does.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Syntax: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whatis {command}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Displays info page of command.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Similar to man pages, with some improvements.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Not as widely adopted as man pages.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Syntax: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info {command}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--help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Displays quick summary of command usage and arguments.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Syntax: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&lt;command&gt; --help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/usr/share/doc/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Directory of documentation for software packages.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Includes author, licensing, installation, README,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5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740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7C7466-D0C1-4F37-B406-05A893FD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Documentation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FCA5-781F-438F-8105-8B5CD947B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94521B6B-ECC4-41C8-9F9A-56DCF8212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75490"/>
              </p:ext>
            </p:extLst>
          </p:nvPr>
        </p:nvGraphicFramePr>
        <p:xfrm>
          <a:off x="689004" y="1230645"/>
          <a:ext cx="7765992" cy="2430333"/>
        </p:xfrm>
        <a:graphic>
          <a:graphicData uri="http://schemas.openxmlformats.org/drawingml/2006/table">
            <a:tbl>
              <a:tblPr/>
              <a:tblGrid>
                <a:gridCol w="1798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Online Source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Official distro documentation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Some distros provide official documentation for that distro.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Includes release notes, installation guide,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LDP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All-volunteer project for comprehensive Linux documentation.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Provides HOWTOs, Guides, FAQs, man pages,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Linux man-pages project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Official man pages for Linux kernel/C library function interfaces available to user space programs.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GNU coreutils manual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Official source of documentation for GNU core utilities.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coreutils is GNU software package compiled with Linux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56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9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814C-42F0-4657-8163-B8D38280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Documentation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72C84C-1798-4A3B-9221-2916A9BAC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C95A3-E5BC-4EEB-B586-0C3C33E1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84" y="786064"/>
            <a:ext cx="6652632" cy="39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4993-F38D-4758-AE31-80B4185B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 vs. Open Source Software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DA51D-DAD8-436D-BDAD-7039E797F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35CC4-FC42-45F0-B789-D2FFA7ED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Free software often conflated with OSS.</a:t>
            </a:r>
          </a:p>
          <a:p>
            <a:pPr lvl="1"/>
            <a:r>
              <a:rPr lang="en-US" sz="1400" dirty="0"/>
              <a:t>Very similar with a lot of overlap.</a:t>
            </a:r>
          </a:p>
          <a:p>
            <a:r>
              <a:rPr lang="en-US" sz="1600" dirty="0"/>
              <a:t>Some draw a distinction.</a:t>
            </a:r>
          </a:p>
          <a:p>
            <a:r>
              <a:rPr lang="en-US" sz="1600" dirty="0"/>
              <a:t>According to Richard Stallman:</a:t>
            </a:r>
          </a:p>
          <a:p>
            <a:pPr lvl="1"/>
            <a:r>
              <a:rPr lang="en-US" sz="1400" dirty="0"/>
              <a:t>"Open source is a development methodology; free software is a social movement."</a:t>
            </a:r>
          </a:p>
          <a:p>
            <a:pPr lvl="1"/>
            <a:r>
              <a:rPr lang="en-US" sz="1400" dirty="0"/>
              <a:t>OSS focuses on collaborative development.</a:t>
            </a:r>
          </a:p>
          <a:p>
            <a:pPr lvl="1"/>
            <a:r>
              <a:rPr lang="en-US" sz="1400" dirty="0"/>
              <a:t>Free software focuses on user rights.</a:t>
            </a:r>
          </a:p>
          <a:p>
            <a:pPr lvl="1"/>
            <a:r>
              <a:rPr lang="en-US" sz="1400" dirty="0"/>
              <a:t>"Free" as in freedom, not a lack of cost.</a:t>
            </a:r>
          </a:p>
          <a:p>
            <a:r>
              <a:rPr lang="en-US" sz="1600" dirty="0"/>
              <a:t>Free and open source software (FOSS):</a:t>
            </a:r>
          </a:p>
          <a:p>
            <a:pPr lvl="1"/>
            <a:r>
              <a:rPr lang="en-US" sz="1400" dirty="0"/>
              <a:t>Used as an alternative term.</a:t>
            </a:r>
          </a:p>
          <a:p>
            <a:pPr lvl="1"/>
            <a:r>
              <a:rPr lang="en-US" sz="1400" dirty="0"/>
              <a:t>Embodies values of both movements.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2839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DBF8-1CEC-4B0B-BC15-8C81DA6E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334FE-141E-4B8E-9787-24089761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85F3FCCE-3C4B-4C85-9C75-FB24B209D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8460"/>
              </p:ext>
            </p:extLst>
          </p:nvPr>
        </p:nvGraphicFramePr>
        <p:xfrm>
          <a:off x="622291" y="859662"/>
          <a:ext cx="7899419" cy="3686600"/>
        </p:xfrm>
        <a:graphic>
          <a:graphicData uri="http://schemas.openxmlformats.org/drawingml/2006/table">
            <a:tbl>
              <a:tblPr/>
              <a:tblGrid>
                <a:gridCol w="1829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Online Source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Calibri"/>
                        </a:rPr>
                        <a:t>Usenet newsgroups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Online discussion similar to bulletin board systems.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Users post to group in threads.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comp.os.linux.help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comp.os.linux.answers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comp.os.linux.admin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Mailing lists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Similar to newsgroups but threads are sent over email.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Some distros have their own mailing lists.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General mailing lists: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https://lists.linuxfoundation.org/mailman/listinfo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Q&amp;A websites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Users post questions and other users provide answers/comments.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Posts are "liked" or "upvoted" by community.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https://unix.stackexchange.com/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Forums and social media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Threaded posts using web protocols.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Some forums encourage questions and discussion on Linux topics.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https://www.linuxquestions.org/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Social media sites can provide forum-like discussion platforms.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https://www.reddit.com/r/linuxquestions/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664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643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7E9E-4694-4988-9B58-0248A6DF5D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Help in 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A7F083-F060-4E73-8DB6-913842685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92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D9D98-8E9A-4860-88AE-30BF9FF9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must have tools with certain capabilities.</a:t>
            </a:r>
          </a:p>
          <a:p>
            <a:r>
              <a:rPr lang="en-US" dirty="0"/>
              <a:t>Wants to be able to easily search the contents of text files.</a:t>
            </a:r>
          </a:p>
          <a:p>
            <a:pPr lvl="1"/>
            <a:r>
              <a:rPr lang="en-US" dirty="0"/>
              <a:t>Analyze log files, scripts, etc.</a:t>
            </a:r>
          </a:p>
          <a:p>
            <a:pPr lvl="1"/>
            <a:r>
              <a:rPr lang="en-US" dirty="0"/>
              <a:t>Look for specific patterns.</a:t>
            </a:r>
          </a:p>
          <a:p>
            <a:r>
              <a:rPr lang="en-US" dirty="0"/>
              <a:t>You need to find one or more tools that can do this.</a:t>
            </a:r>
          </a:p>
          <a:p>
            <a:r>
              <a:rPr lang="en-US" dirty="0"/>
              <a:t>You'll consult various help resources.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650CA8-24EB-4D94-8E57-739C43EC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Accessing Help in 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BB465-42EE-4F8C-9C82-E39477BD0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is Linux used in your organization? Are there any existing systems that could benefit from switching to Linux?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your preferred method for getting help with Linux, and why?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2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C7807-F795-4469-BA16-A380F925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 vs. Open Source Software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0A483-7472-4E23-879C-827B28F35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F02C-046F-49DB-8521-E6F9FDB4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22" y="708660"/>
            <a:ext cx="5867157" cy="39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DF46C-3F4B-4FF4-BE73-76AB8A8F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GNU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4613A9-ABAB-4641-8BFC-AF8515F69F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free software project led by Richard Stallman.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82EC1-DF33-41A9-8BAF-6E21961CB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BFAD08-7078-4D38-A4BB-AAD395B18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Announced in 1983.</a:t>
            </a:r>
          </a:p>
          <a:p>
            <a:r>
              <a:rPr lang="en-US" sz="1600" dirty="0"/>
              <a:t>The first project of its kind.</a:t>
            </a:r>
          </a:p>
          <a:p>
            <a:r>
              <a:rPr lang="en-US" sz="1600" dirty="0"/>
              <a:t>Launched the free software movement.</a:t>
            </a:r>
          </a:p>
          <a:p>
            <a:r>
              <a:rPr lang="en-US" sz="1600" dirty="0"/>
              <a:t>Goal is to create an OS of only free software.</a:t>
            </a:r>
          </a:p>
          <a:p>
            <a:r>
              <a:rPr lang="en-US" sz="1600" dirty="0"/>
              <a:t>By the early 1990s, the Project had created several programs.</a:t>
            </a:r>
          </a:p>
          <a:p>
            <a:pPr lvl="1"/>
            <a:r>
              <a:rPr lang="en-US" sz="1400" dirty="0"/>
              <a:t>Most written by Stallman, like GCC and Emacs.</a:t>
            </a:r>
          </a:p>
          <a:p>
            <a:pPr lvl="1"/>
            <a:r>
              <a:rPr lang="en-US" sz="1400" dirty="0"/>
              <a:t>Other programmers created more later.</a:t>
            </a:r>
          </a:p>
          <a:p>
            <a:r>
              <a:rPr lang="en-US" sz="1600" dirty="0"/>
              <a:t>"GNU's Not Unix" is based on the design of Unix.</a:t>
            </a:r>
          </a:p>
          <a:p>
            <a:pPr lvl="1"/>
            <a:r>
              <a:rPr lang="en-US" sz="1400" dirty="0"/>
              <a:t>Doesn't include any Unix code.</a:t>
            </a:r>
          </a:p>
          <a:p>
            <a:pPr lvl="1"/>
            <a:r>
              <a:rPr lang="en-US" sz="1400" dirty="0"/>
              <a:t>Unix is proprietary.</a:t>
            </a:r>
          </a:p>
        </p:txBody>
      </p:sp>
    </p:spTree>
    <p:extLst>
      <p:ext uri="{BB962C8B-B14F-4D97-AF65-F5344CB8AC3E}">
        <p14:creationId xmlns:p14="http://schemas.microsoft.com/office/powerpoint/2010/main" val="7340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73795-BD8D-4168-9FD9-8A0C3424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Unix 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20891-E4BA-4671-B0CF-A5522F0F62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best practices and approaches to software development.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1702A-2CCD-43A7-A3C7-32C8B323E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334FB4-DE0B-468E-B2DA-CAAE42C9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Emphasizes simplicity and modularity.</a:t>
            </a:r>
          </a:p>
          <a:p>
            <a:r>
              <a:rPr lang="en-US" dirty="0"/>
              <a:t>Created by lead Unix developers.</a:t>
            </a:r>
          </a:p>
          <a:p>
            <a:r>
              <a:rPr lang="en-US" dirty="0"/>
              <a:t>Key high-level points:</a:t>
            </a:r>
          </a:p>
          <a:p>
            <a:pPr lvl="1"/>
            <a:r>
              <a:rPr lang="en-US" dirty="0"/>
              <a:t>Do one thing and do it well.</a:t>
            </a:r>
          </a:p>
          <a:p>
            <a:pPr lvl="1"/>
            <a:r>
              <a:rPr lang="en-US" dirty="0"/>
              <a:t>Worse is better.</a:t>
            </a:r>
          </a:p>
          <a:p>
            <a:pPr lvl="1"/>
            <a:r>
              <a:rPr lang="en-US" dirty="0"/>
              <a:t>Support interactivity.</a:t>
            </a:r>
          </a:p>
          <a:p>
            <a:pPr lvl="1"/>
            <a:r>
              <a:rPr lang="en-US" dirty="0"/>
              <a:t>Handle I/O streams.</a:t>
            </a:r>
          </a:p>
          <a:p>
            <a:r>
              <a:rPr lang="en-US" dirty="0"/>
              <a:t>GNU software conforms to Unix philosophy.</a:t>
            </a:r>
          </a:p>
        </p:txBody>
      </p:sp>
    </p:spTree>
    <p:extLst>
      <p:ext uri="{BB962C8B-B14F-4D97-AF65-F5344CB8AC3E}">
        <p14:creationId xmlns:p14="http://schemas.microsoft.com/office/powerpoint/2010/main" val="417683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D350-7CBE-4424-A22B-AEB1C1B4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Linux Operating System Family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8D545-C6E7-4FEB-8F21-D75A7E223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family of operating systems based on the Linux kernel.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F18D9-798B-4252-A2E0-CD03815EF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631F8-AFBB-4EE8-877C-53F931CD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is central core of OS that manages all other components.</a:t>
            </a:r>
          </a:p>
          <a:p>
            <a:r>
              <a:rPr lang="en-US" dirty="0"/>
              <a:t>Kernel developed by Linus Torvalds in 1991.</a:t>
            </a:r>
          </a:p>
          <a:p>
            <a:r>
              <a:rPr lang="en-US" dirty="0"/>
              <a:t>FOSS, GNU, and Unix play an important role in Linux's development.</a:t>
            </a:r>
          </a:p>
          <a:p>
            <a:pPr lvl="1"/>
            <a:r>
              <a:rPr lang="en-US" dirty="0"/>
              <a:t>Linux kernel released under GPLv2.</a:t>
            </a:r>
          </a:p>
          <a:p>
            <a:pPr lvl="1"/>
            <a:r>
              <a:rPr lang="en-US" dirty="0"/>
              <a:t>Most distributions add GNU software on top of kernel.</a:t>
            </a:r>
          </a:p>
          <a:p>
            <a:r>
              <a:rPr lang="en-US" dirty="0"/>
              <a:t>First complete OS family to qualify as FOSS.</a:t>
            </a:r>
          </a:p>
          <a:p>
            <a:pPr lvl="1"/>
            <a:r>
              <a:rPr lang="en-US" dirty="0"/>
              <a:t>Follows Unix principles of simplicity and modularity.</a:t>
            </a:r>
          </a:p>
        </p:txBody>
      </p:sp>
    </p:spTree>
    <p:extLst>
      <p:ext uri="{BB962C8B-B14F-4D97-AF65-F5344CB8AC3E}">
        <p14:creationId xmlns:p14="http://schemas.microsoft.com/office/powerpoint/2010/main" val="212205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297121-2C5D-44E0-8F60-D7BC2AC0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Linux Operating System Family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C59EB-5563-4D05-8E23-D8D0A40A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E72D-7A39-4058-B9A5-906B788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71" y="1254851"/>
            <a:ext cx="5032258" cy="28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5797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AF3381-2F6E-4F2D-A735-CDB57FFACA66}"/>
</file>

<file path=customXml/itemProps2.xml><?xml version="1.0" encoding="utf-8"?>
<ds:datastoreItem xmlns:ds="http://schemas.openxmlformats.org/officeDocument/2006/customXml" ds:itemID="{B5853A72-2307-4DAC-AC5B-9ADF0E0DE09F}"/>
</file>

<file path=customXml/itemProps3.xml><?xml version="1.0" encoding="utf-8"?>
<ds:datastoreItem xmlns:ds="http://schemas.openxmlformats.org/officeDocument/2006/customXml" ds:itemID="{F06312DD-07C8-4B7D-B3C4-6F24AAA9A9D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2509</Words>
  <Application>Microsoft Office PowerPoint</Application>
  <PresentationFormat>On-screen Show (16:9)</PresentationFormat>
  <Paragraphs>437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Open Sans</vt:lpstr>
      <vt:lpstr>Roboto Mono</vt:lpstr>
      <vt:lpstr>Cutive Mono</vt:lpstr>
      <vt:lpstr>Arial</vt:lpstr>
      <vt:lpstr>Courier New</vt:lpstr>
      <vt:lpstr>Open Sans SemiBold</vt:lpstr>
      <vt:lpstr>2_LO-CompTIA</vt:lpstr>
      <vt:lpstr>Performing Basic Linux Tasks</vt:lpstr>
      <vt:lpstr>Open Source Software (Slide 1 of 2)</vt:lpstr>
      <vt:lpstr>Open Source Software (Slide 2 of 2)</vt:lpstr>
      <vt:lpstr>Free Software vs. Open Source Software (Slide 1 of 2)</vt:lpstr>
      <vt:lpstr>Free Software vs. Open Source Software (Slide 2 of 2)</vt:lpstr>
      <vt:lpstr>The GNU Project</vt:lpstr>
      <vt:lpstr>The Unix Philosophy</vt:lpstr>
      <vt:lpstr>The Linux Operating System Family (Slide 1 of 2)</vt:lpstr>
      <vt:lpstr>The Linux Operating System Family (Slide 2 of 2)</vt:lpstr>
      <vt:lpstr>Advantages of Using Linux</vt:lpstr>
      <vt:lpstr>Disadvantages of Using Linux</vt:lpstr>
      <vt:lpstr>Linux Distributions</vt:lpstr>
      <vt:lpstr>List of Linux Distributions (Slide 1 of 2)</vt:lpstr>
      <vt:lpstr>List of Linux Distributions (Slide 2 of 2)</vt:lpstr>
      <vt:lpstr>Uses for Linux</vt:lpstr>
      <vt:lpstr>PowerPoint Presentation</vt:lpstr>
      <vt:lpstr>Activity: Identifying the Linux Design Philosophy</vt:lpstr>
      <vt:lpstr>The CLI</vt:lpstr>
      <vt:lpstr>CLI Advantages and Challenges</vt:lpstr>
      <vt:lpstr>Shells (Slide 1 of 2)</vt:lpstr>
      <vt:lpstr>Shells (Slide 2 of 2)</vt:lpstr>
      <vt:lpstr>Bash Syntax (Slide 1 of 2)</vt:lpstr>
      <vt:lpstr>Bash Syntax (Slide 2 of 2)</vt:lpstr>
      <vt:lpstr>Basic Bash Commands</vt:lpstr>
      <vt:lpstr>File Viewing Commands</vt:lpstr>
      <vt:lpstr>File Editing Commands</vt:lpstr>
      <vt:lpstr>Power Management Commands</vt:lpstr>
      <vt:lpstr>Superuser Commands</vt:lpstr>
      <vt:lpstr>Shell History</vt:lpstr>
      <vt:lpstr>Tab Completion</vt:lpstr>
      <vt:lpstr>Shell Tips and Tricks</vt:lpstr>
      <vt:lpstr>PowerPoint Presentation</vt:lpstr>
      <vt:lpstr>Activity: Entering Shell Commands</vt:lpstr>
      <vt:lpstr>Linux Documentation</vt:lpstr>
      <vt:lpstr>Manual Pages (Slide 1 of 2)</vt:lpstr>
      <vt:lpstr>Manual Pages (Slide 2 of 2)</vt:lpstr>
      <vt:lpstr>Other Built-In Help Options</vt:lpstr>
      <vt:lpstr>Online Documentation (Slide 1 of 2)</vt:lpstr>
      <vt:lpstr>Online Documentation (Slide 2 of 2)</vt:lpstr>
      <vt:lpstr>Interactive Help</vt:lpstr>
      <vt:lpstr>PowerPoint Presentation</vt:lpstr>
      <vt:lpstr>Activity: Accessing Help in Linux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Performing Basic Linux Tasks</dc:title>
  <dc:subject/>
  <dc:creator>Jason Nufryk</dc:creator>
  <cp:keywords/>
  <dc:description/>
  <cp:lastModifiedBy>Lindsay Bachman</cp:lastModifiedBy>
  <cp:revision>51</cp:revision>
  <dcterms:created xsi:type="dcterms:W3CDTF">2018-09-18T19:14:05Z</dcterms:created>
  <dcterms:modified xsi:type="dcterms:W3CDTF">2019-03-15T13:50:41Z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